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448" r:id="rId5"/>
    <p:sldId id="2477" r:id="rId6"/>
    <p:sldId id="2476" r:id="rId7"/>
    <p:sldId id="2488" r:id="rId8"/>
    <p:sldId id="2481" r:id="rId9"/>
    <p:sldId id="245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EAFF04C3-61B2-4E4F-8016-2BA2501AE81A}">
          <p14:sldIdLst>
            <p14:sldId id="2448"/>
            <p14:sldId id="2477"/>
            <p14:sldId id="2476"/>
            <p14:sldId id="2488"/>
            <p14:sldId id="2481"/>
          </p14:sldIdLst>
        </p14:section>
        <p14:section name="Project Prep" id="{93479193-71BF-41AA-9933-E2ED68D74220}">
          <p14:sldIdLst/>
        </p14:section>
        <p14:section name="Outro" id="{2C161340-6781-4E83-8F0B-AAE4A726450B}">
          <p14:sldIdLst>
            <p14:sldId id="245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992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14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023B"/>
    <a:srgbClr val="898989"/>
    <a:srgbClr val="2F3342"/>
    <a:srgbClr val="A53F52"/>
    <a:srgbClr val="2C2153"/>
    <a:srgbClr val="E997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5033" autoAdjust="0"/>
  </p:normalViewPr>
  <p:slideViewPr>
    <p:cSldViewPr snapToGrid="0">
      <p:cViewPr varScale="1">
        <p:scale>
          <a:sx n="108" d="100"/>
          <a:sy n="108" d="100"/>
        </p:scale>
        <p:origin x="654" y="108"/>
      </p:cViewPr>
      <p:guideLst>
        <p:guide orient="horz" pos="1992"/>
        <p:guide pos="3840"/>
        <p:guide orient="horz" pos="1416"/>
      </p:guideLst>
    </p:cSldViewPr>
  </p:slideViewPr>
  <p:outlineViewPr>
    <p:cViewPr>
      <p:scale>
        <a:sx n="33" d="100"/>
        <a:sy n="33" d="100"/>
      </p:scale>
      <p:origin x="0" y="-518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-8722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F97DFCF-F890-A143-9133-C8B65C9B01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E2C281-2434-D94F-B4BD-BA3CD4DB8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D5B4E-BF3E-3B45-A4BA-D6C3B92870D7}" type="datetimeFigureOut">
              <a:rPr lang="en-US" smtClean="0"/>
              <a:t>2/16/2022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17CBFA-633D-5540-AFAA-BE1F495EC6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6B5631-D714-AD41-853B-A883ADC344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5AE8BC-2AB3-9E4C-9797-2A6F8A74C7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9870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A8621B-8C8E-49BA-8772-41D0FE75A082}" type="datetimeFigureOut">
              <a:rPr lang="en-US" smtClean="0"/>
              <a:t>2/16/2022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8B34ED-4CDD-41C9-90F7-D768D5559A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970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39306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949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12343" y="5922140"/>
            <a:ext cx="5167313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58235C5-25B1-4243-9762-4AAD3C08E8B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038600" y="3608511"/>
            <a:ext cx="4114800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cap="all" baseline="0"/>
            </a:lvl1pPr>
          </a:lstStyle>
          <a:p>
            <a:r>
              <a:rPr lang="en-US" spc="300" dirty="0"/>
              <a:t>ANNUAL REVIEW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8B2C6E-DB6F-4476-8E95-9F6EC79392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0836" y="2445633"/>
            <a:ext cx="11490325" cy="823913"/>
          </a:xfrm>
        </p:spPr>
        <p:txBody>
          <a:bodyPr>
            <a:noAutofit/>
          </a:bodyPr>
          <a:lstStyle>
            <a:lvl1pPr>
              <a:lnSpc>
                <a:spcPct val="150000"/>
              </a:lnSpc>
              <a:spcBef>
                <a:spcPts val="1000"/>
              </a:spcBef>
              <a:defRPr sz="4000" cap="all" spc="300" baseline="0"/>
            </a:lvl1pPr>
          </a:lstStyle>
          <a:p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23031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58000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1661160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6CDEBF2-B5C9-4887-B717-81C3D1A73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16A7FA3-8C13-4E5A-88C4-4357C8ACD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07044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196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9074D0F-754F-4F2C-A410-F222D2D2346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02365" y="1660810"/>
            <a:ext cx="10787270" cy="830649"/>
          </a:xfrm>
        </p:spPr>
        <p:txBody>
          <a:bodyPr>
            <a:noAutofit/>
          </a:bodyPr>
          <a:lstStyle/>
          <a:p>
            <a:r>
              <a:rPr lang="en-US" sz="4000" spc="300"/>
              <a:t>Click to edit Master title style</a:t>
            </a:r>
            <a:endParaRPr lang="en-US" sz="4000" spc="300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12343" y="5137992"/>
            <a:ext cx="5167313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1D89734B-03E0-4ADE-8F62-C819F3E976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8194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85971F4D-8B59-4B3E-9169-64E0EF1BA85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63664" y="3893330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3" name="Text Placeholder 13">
            <a:extLst>
              <a:ext uri="{FF2B5EF4-FFF2-40B4-BE49-F238E27FC236}">
                <a16:creationId xmlns:a16="http://schemas.microsoft.com/office/drawing/2014/main" id="{90B19777-E2ED-419C-B486-857117FD081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39138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Online Image Placeholder 33">
            <a:extLst>
              <a:ext uri="{FF2B5EF4-FFF2-40B4-BE49-F238E27FC236}">
                <a16:creationId xmlns:a16="http://schemas.microsoft.com/office/drawing/2014/main" id="{1A58EB44-F532-4998-B316-61C738C37BF5}"/>
              </a:ext>
            </a:extLst>
          </p:cNvPr>
          <p:cNvSpPr>
            <a:spLocks noGrp="1"/>
          </p:cNvSpPr>
          <p:nvPr>
            <p:ph type="clipArt" sz="quarter" idx="19" hasCustomPrompt="1"/>
          </p:nvPr>
        </p:nvSpPr>
        <p:spPr>
          <a:xfrm>
            <a:off x="1754768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5" name="Online Image Placeholder 33">
            <a:extLst>
              <a:ext uri="{FF2B5EF4-FFF2-40B4-BE49-F238E27FC236}">
                <a16:creationId xmlns:a16="http://schemas.microsoft.com/office/drawing/2014/main" id="{33763C3C-3545-40BD-9B2C-DC4C0E4CE819}"/>
              </a:ext>
            </a:extLst>
          </p:cNvPr>
          <p:cNvSpPr>
            <a:spLocks noGrp="1"/>
          </p:cNvSpPr>
          <p:nvPr>
            <p:ph type="clipArt" sz="quarter" idx="20" hasCustomPrompt="1"/>
          </p:nvPr>
        </p:nvSpPr>
        <p:spPr>
          <a:xfrm>
            <a:off x="5730240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6" name="Online Image Placeholder 33">
            <a:extLst>
              <a:ext uri="{FF2B5EF4-FFF2-40B4-BE49-F238E27FC236}">
                <a16:creationId xmlns:a16="http://schemas.microsoft.com/office/drawing/2014/main" id="{1C5D3777-17F3-4225-8C52-2EF1DB4FD54A}"/>
              </a:ext>
            </a:extLst>
          </p:cNvPr>
          <p:cNvSpPr>
            <a:spLocks noGrp="1"/>
          </p:cNvSpPr>
          <p:nvPr>
            <p:ph type="clipArt" sz="quarter" idx="21" hasCustomPrompt="1"/>
          </p:nvPr>
        </p:nvSpPr>
        <p:spPr>
          <a:xfrm>
            <a:off x="9705712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31737403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83D428-B974-43F4-9246-0A2EECA11A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68819" y="642927"/>
            <a:ext cx="4846320" cy="1435947"/>
          </a:xfrm>
        </p:spPr>
        <p:txBody>
          <a:bodyPr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5400" baseline="0"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D00A38D-CFE8-4333-B9D2-D3E7EACA4F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068820" y="2078875"/>
            <a:ext cx="4114800" cy="3798888"/>
          </a:xfrm>
        </p:spPr>
        <p:txBody>
          <a:bodyPr>
            <a:noAutofit/>
          </a:bodyPr>
          <a:lstStyle>
            <a:lvl1pPr marL="0" indent="0">
              <a:buNone/>
              <a:defRPr sz="1800" spc="3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AA8588E-221D-4931-A290-C5C418443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068820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115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E5539E44-E270-49B4-8B0A-07870325AA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25539" y="1546138"/>
            <a:ext cx="4023360" cy="464871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400" spc="300" baseline="0" dirty="0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 dirty="0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46932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2799617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B0E4A3-5566-43FE-A59F-2C4F4FE7F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832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67922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67922"/>
              <a:gd name="connsiteX1" fmla="*/ 6096000 w 6096000"/>
              <a:gd name="connsiteY1" fmla="*/ 0 h 6867922"/>
              <a:gd name="connsiteX2" fmla="*/ 4228633 w 6096000"/>
              <a:gd name="connsiteY2" fmla="*/ 6867922 h 6867922"/>
              <a:gd name="connsiteX3" fmla="*/ 0 w 6096000"/>
              <a:gd name="connsiteY3" fmla="*/ 6858000 h 6867922"/>
              <a:gd name="connsiteX4" fmla="*/ 0 w 6096000"/>
              <a:gd name="connsiteY4" fmla="*/ 0 h 6867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67922">
                <a:moveTo>
                  <a:pt x="0" y="0"/>
                </a:moveTo>
                <a:lnTo>
                  <a:pt x="6096000" y="0"/>
                </a:lnTo>
                <a:lnTo>
                  <a:pt x="4228633" y="686792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262871"/>
            <a:ext cx="5251450" cy="1661297"/>
          </a:xfrm>
        </p:spPr>
        <p:txBody>
          <a:bodyPr anchor="b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378134"/>
            <a:ext cx="5251450" cy="36512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cap="all" spc="60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90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>
            <a:noAutofit/>
          </a:bodyPr>
          <a:lstStyle>
            <a:lvl1pPr algn="l">
              <a:defRPr sz="3200" spc="300"/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263841"/>
            <a:ext cx="4018722" cy="4636392"/>
          </a:xfrm>
        </p:spPr>
        <p:txBody>
          <a:bodyPr lIns="0" rIns="0">
            <a:no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9" name="Slide Number Placeholder 5">
            <a:extLst>
              <a:ext uri="{FF2B5EF4-FFF2-40B4-BE49-F238E27FC236}">
                <a16:creationId xmlns:a16="http://schemas.microsoft.com/office/drawing/2014/main" id="{3DEB48E0-328C-45EE-A8BD-90E6AB2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7CA175D-816E-4F70-96CC-8A1FD0EB16C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366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323519C8-24DE-471D-85A9-7A8AFACEC45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0513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547F0F1E-7AF5-4B76-928C-7B28010C4F9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366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063D0E8E-9491-4AF0-918D-A0B782C5FD6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513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042F54CB-9200-4D74-968A-0A3E5871D9E5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66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1D925119-27E3-496E-86BC-23416F94FB6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0513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F93AF7-D4DC-42B5-8A4F-B5F3ABBB03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81678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9680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45D17-D652-4766-B11C-2E8D8390D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767791"/>
            <a:ext cx="11002962" cy="823913"/>
          </a:xfrm>
        </p:spPr>
        <p:txBody>
          <a:bodyPr>
            <a:noAutofit/>
          </a:bodyPr>
          <a:lstStyle>
            <a:lvl1pPr>
              <a:defRPr sz="4800" spc="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C7A58C-70BA-43E5-BD90-83ADB63B0C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8A60B7-2499-42C6-8A74-ACDAE24574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634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179BAC-E989-4203-B9B4-662803654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4607137"/>
            <a:ext cx="4114800" cy="4214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>
              <a:defRPr sz="1400" spc="300" baseline="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0CCC81E-A013-4315-AD13-97BA3AA955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78756" y="1569719"/>
            <a:ext cx="9234488" cy="2651443"/>
          </a:xfrm>
        </p:spPr>
        <p:txBody>
          <a:bodyPr>
            <a:noAutofit/>
          </a:bodyPr>
          <a:lstStyle>
            <a:lvl1pPr marL="0" indent="0" algn="ctr">
              <a:buNone/>
              <a:defRPr sz="3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95553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">
            <a:extLst>
              <a:ext uri="{FF2B5EF4-FFF2-40B4-BE49-F238E27FC236}">
                <a16:creationId xmlns:a16="http://schemas.microsoft.com/office/drawing/2014/main" id="{0EF11611-8537-47CC-87AC-2E25428B7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19" name="Picture Placeholder 17">
            <a:extLst>
              <a:ext uri="{FF2B5EF4-FFF2-40B4-BE49-F238E27FC236}">
                <a16:creationId xmlns:a16="http://schemas.microsoft.com/office/drawing/2014/main" id="{D1A63A52-1E65-414B-BBC3-D31F515791A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578601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ED7E0E1A-1E64-4A9A-9C8B-69486BD1123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9900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1E462965-19D7-4A65-B394-9AE76A5B48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07" y="3864355"/>
            <a:ext cx="5157787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1" name="Content Placeholder 4">
            <a:extLst>
              <a:ext uri="{FF2B5EF4-FFF2-40B4-BE49-F238E27FC236}">
                <a16:creationId xmlns:a16="http://schemas.microsoft.com/office/drawing/2014/main" id="{FAEC14D1-0BEA-4D9A-9D96-A56B6A9B07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4531139"/>
            <a:ext cx="5157787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1507BB47-1AB4-42F2-99FF-453A0622B8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107" y="3864355"/>
            <a:ext cx="5183188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4" name="Content Placeholder 6">
            <a:extLst>
              <a:ext uri="{FF2B5EF4-FFF2-40B4-BE49-F238E27FC236}">
                <a16:creationId xmlns:a16="http://schemas.microsoft.com/office/drawing/2014/main" id="{438D6EEA-A0DB-4B5F-8F41-A9C1F2C094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107" y="4531139"/>
            <a:ext cx="5183188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A4909F59-7529-454A-A1EF-3CC1EADEF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834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">
            <a:extLst>
              <a:ext uri="{FF2B5EF4-FFF2-40B4-BE49-F238E27FC236}">
                <a16:creationId xmlns:a16="http://schemas.microsoft.com/office/drawing/2014/main" id="{6186F91B-547E-43BC-9BCE-04619DAAF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635DFA1-45D2-4EFE-8BB2-BE96634669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0121" y="3669506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2F2918FE-A84E-4303-AEF3-4FD66CDD733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60438" y="1624013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2401025-9BC9-4BDD-97DA-CA763CF846B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42155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B7C4AAB6-897A-4ABD-AD50-2D86B197E91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22920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790D65EC-6EB4-4594-91E9-5C3DE7C3BA8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41837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0" name="Text Placeholder 27">
            <a:extLst>
              <a:ext uri="{FF2B5EF4-FFF2-40B4-BE49-F238E27FC236}">
                <a16:creationId xmlns:a16="http://schemas.microsoft.com/office/drawing/2014/main" id="{611CF730-D055-47C2-A626-299F429D41B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22919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F09E06A6-BFDD-42BD-BA69-2CD3BEF0F73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592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05F96C-D634-4A69-95EC-3D002BD6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365125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57E98-D0FB-43E3-98BC-711F6A2F5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519" y="1365813"/>
            <a:ext cx="10989920" cy="48111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65B72-2E86-4BA3-94F2-3ADFA40B7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1F3FD-3DB9-46B7-85E1-E8B8878A4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1" r:id="rId3"/>
    <p:sldLayoutId id="2147483651" r:id="rId4"/>
    <p:sldLayoutId id="2147483660" r:id="rId5"/>
    <p:sldLayoutId id="2147483677" r:id="rId6"/>
    <p:sldLayoutId id="2147483666" r:id="rId7"/>
    <p:sldLayoutId id="2147483679" r:id="rId8"/>
    <p:sldLayoutId id="2147483653" r:id="rId9"/>
    <p:sldLayoutId id="2147483678" r:id="rId10"/>
    <p:sldLayoutId id="2147483680" r:id="rId11"/>
  </p:sldLayoutIdLst>
  <p:hf hdr="0" ftr="0" dt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microsoft.com/office/2007/relationships/hdphoto" Target="../media/hdphoto2.wdp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hyperlink" Target="https://www.youtube.com/playlist?list=PL-ytr5d8yHD6-PuDkCCULIcqV63ucZT5v" TargetMode="External"/><Relationship Id="rId7" Type="http://schemas.openxmlformats.org/officeDocument/2006/relationships/image" Target="../media/image15.png"/><Relationship Id="rId2" Type="http://schemas.openxmlformats.org/officeDocument/2006/relationships/hyperlink" Target="https://github.com/417-devops/RiotAPI_course" TargetMode="Externa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github.com/meraki-analytics/cassiopeia" TargetMode="External"/><Relationship Id="rId5" Type="http://schemas.openxmlformats.org/officeDocument/2006/relationships/hyperlink" Target="https://github.com/pseudonym117/Riot-Watcher" TargetMode="External"/><Relationship Id="rId4" Type="http://schemas.openxmlformats.org/officeDocument/2006/relationships/hyperlink" Target="https://discord.gg/riotgamesdevrel" TargetMode="External"/><Relationship Id="rId9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9.png"/><Relationship Id="rId4" Type="http://schemas.microsoft.com/office/2007/relationships/hdphoto" Target="../media/hdphoto3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">
            <a:extLst>
              <a:ext uri="{FF2B5EF4-FFF2-40B4-BE49-F238E27FC236}">
                <a16:creationId xmlns:a16="http://schemas.microsoft.com/office/drawing/2014/main" id="{9AB29DBC-55D3-49D9-BB44-4936739C4B5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/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79DC1498-E692-42BA-B69F-6D37E6CFA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Welcome to the Riot API Bootcamp!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D865526-EC39-4780-A2A8-274A80A5C1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sz="1800" b="1" i="1" dirty="0"/>
              <a:t>Know more, win more.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7E7F1D-9491-4CBC-8244-F84EA72255A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832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A87B3-0A27-4EE9-979E-B69581E47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1749" y="391735"/>
            <a:ext cx="5533389" cy="1435947"/>
          </a:xfrm>
        </p:spPr>
        <p:txBody>
          <a:bodyPr/>
          <a:lstStyle/>
          <a:p>
            <a:pPr algn="ctr"/>
            <a:r>
              <a:rPr lang="en-US" sz="3600" b="1" dirty="0"/>
              <a:t>What is the purpose of this course?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B76F5AB-0940-46E1-85F9-6A870D7D04C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5556" r="5556"/>
          <a:stretch/>
        </p:blipFill>
        <p:spPr>
          <a:xfrm>
            <a:off x="0" y="0"/>
            <a:ext cx="6096000" cy="6858000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3C89A40-EEAA-43AB-9A3A-B2CFDE450F1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74671" y="2416061"/>
            <a:ext cx="5940467" cy="3461701"/>
          </a:xfrm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Learning to use the Riot API is a bit of a struggle. There's very few resources out there and they're not very structured. 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400" b="1" i="1" dirty="0"/>
          </a:p>
          <a:p>
            <a:pPr marL="0" indent="0" algn="ctr">
              <a:lnSpc>
                <a:spcPct val="100000"/>
              </a:lnSpc>
              <a:buNone/>
            </a:pPr>
            <a:r>
              <a:rPr lang="en-US" sz="2000" b="1" i="1" dirty="0"/>
              <a:t>“The Riot API Bootcamp Course is designed to take you from no knowledge up to building your own app.”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400" b="1" i="1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9F8048-1E86-48F4-B246-D2F8C54B7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FF6DFB43-C99D-4245-B2B8-DBC56A690B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2971" y="287113"/>
            <a:ext cx="2117907" cy="1645190"/>
          </a:xfrm>
          <a:prstGeom prst="rect">
            <a:avLst/>
          </a:prstGeom>
        </p:spPr>
      </p:pic>
      <p:pic>
        <p:nvPicPr>
          <p:cNvPr id="9" name="Picture 8" descr="A picture containing light&#10;&#10;Description automatically generated">
            <a:extLst>
              <a:ext uri="{FF2B5EF4-FFF2-40B4-BE49-F238E27FC236}">
                <a16:creationId xmlns:a16="http://schemas.microsoft.com/office/drawing/2014/main" id="{6337170E-31FE-46F9-A0AF-0496BBF14C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5574" y="2376308"/>
            <a:ext cx="1172676" cy="1172676"/>
          </a:xfrm>
          <a:prstGeom prst="rect">
            <a:avLst/>
          </a:prstGeom>
        </p:spPr>
      </p:pic>
      <p:pic>
        <p:nvPicPr>
          <p:cNvPr id="11" name="Picture 10" descr="A blue and yellow logo&#10;&#10;Description automatically generated with low confidence">
            <a:extLst>
              <a:ext uri="{FF2B5EF4-FFF2-40B4-BE49-F238E27FC236}">
                <a16:creationId xmlns:a16="http://schemas.microsoft.com/office/drawing/2014/main" id="{65C64F73-866E-40E3-8395-DEBA04A2D3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86803" y="5443073"/>
            <a:ext cx="1172676" cy="1101460"/>
          </a:xfrm>
          <a:prstGeom prst="rect">
            <a:avLst/>
          </a:prstGeom>
        </p:spPr>
      </p:pic>
      <p:pic>
        <p:nvPicPr>
          <p:cNvPr id="15" name="Picture 14" descr="Logo&#10;&#10;Description automatically generated">
            <a:extLst>
              <a:ext uri="{FF2B5EF4-FFF2-40B4-BE49-F238E27FC236}">
                <a16:creationId xmlns:a16="http://schemas.microsoft.com/office/drawing/2014/main" id="{C6003EB8-E348-4FE3-8337-F088A9831A4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4579" t="29182" r="13225" b="27518"/>
          <a:stretch/>
        </p:blipFill>
        <p:spPr>
          <a:xfrm>
            <a:off x="2686803" y="4107652"/>
            <a:ext cx="2339922" cy="789408"/>
          </a:xfrm>
          <a:prstGeom prst="rect">
            <a:avLst/>
          </a:prstGeom>
        </p:spPr>
      </p:pic>
      <p:pic>
        <p:nvPicPr>
          <p:cNvPr id="17" name="Picture 16" descr="Logo&#10;&#10;Description automatically generated">
            <a:extLst>
              <a:ext uri="{FF2B5EF4-FFF2-40B4-BE49-F238E27FC236}">
                <a16:creationId xmlns:a16="http://schemas.microsoft.com/office/drawing/2014/main" id="{CB112F87-9170-44C1-AED7-9C4CE59F754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6324" t="19935" r="16743" b="21683"/>
          <a:stretch/>
        </p:blipFill>
        <p:spPr>
          <a:xfrm>
            <a:off x="803328" y="4050028"/>
            <a:ext cx="1659643" cy="1118587"/>
          </a:xfrm>
          <a:prstGeom prst="rect">
            <a:avLst/>
          </a:prstGeom>
        </p:spPr>
      </p:pic>
      <p:pic>
        <p:nvPicPr>
          <p:cNvPr id="19" name="Picture 18" descr="Logo, company name&#10;&#10;Description automatically generated">
            <a:extLst>
              <a:ext uri="{FF2B5EF4-FFF2-40B4-BE49-F238E27FC236}">
                <a16:creationId xmlns:a16="http://schemas.microsoft.com/office/drawing/2014/main" id="{2A46A081-1096-42DB-B266-50E4DE0E80EC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9144" t="41379" r="61361" b="41166"/>
          <a:stretch/>
        </p:blipFill>
        <p:spPr>
          <a:xfrm>
            <a:off x="1094155" y="5438717"/>
            <a:ext cx="1077988" cy="1115159"/>
          </a:xfrm>
          <a:prstGeom prst="rect">
            <a:avLst/>
          </a:prstGeom>
        </p:spPr>
      </p:pic>
      <p:pic>
        <p:nvPicPr>
          <p:cNvPr id="23" name="Picture 22" descr="Logo&#10;&#10;Description automatically generated">
            <a:extLst>
              <a:ext uri="{FF2B5EF4-FFF2-40B4-BE49-F238E27FC236}">
                <a16:creationId xmlns:a16="http://schemas.microsoft.com/office/drawing/2014/main" id="{DCF38030-EB8D-4507-8B55-20D6E32C58A8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>
                        <a14:foregroundMark x1="48300" y1="52450" x2="51333" y2="48150"/>
                        <a14:foregroundMark x1="35633" y1="37000" x2="37867" y2="31350"/>
                        <a14:foregroundMark x1="57267" y1="27850" x2="63500" y2="28200"/>
                        <a14:foregroundMark x1="65133" y1="59050" x2="62033" y2="69900"/>
                        <a14:foregroundMark x1="38300" y1="68850" x2="37933" y2="68850"/>
                        <a14:backgroundMark x1="42700" y1="38950" x2="42700" y2="38950"/>
                      </a14:backgroundRemoval>
                    </a14:imgEffect>
                  </a14:imgLayer>
                </a14:imgProps>
              </a:ext>
            </a:extLst>
          </a:blip>
          <a:srcRect l="32510" t="24466" r="31357" b="24634"/>
          <a:stretch/>
        </p:blipFill>
        <p:spPr>
          <a:xfrm>
            <a:off x="3434330" y="2328677"/>
            <a:ext cx="1312893" cy="1232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843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6469DDE1-DB1D-4EBB-BF47-74001C91EA3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218587" y="1588408"/>
            <a:ext cx="3428999" cy="2636107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103950CF-5BF2-4FB0-A36C-48C194F39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589283"/>
            <a:ext cx="5897218" cy="884238"/>
          </a:xfrm>
        </p:spPr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55FA470-23EB-4512-8FFB-28DDAB08B00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095999" y="1359591"/>
            <a:ext cx="4681492" cy="464871"/>
          </a:xfrm>
        </p:spPr>
        <p:txBody>
          <a:bodyPr/>
          <a:lstStyle/>
          <a:p>
            <a:r>
              <a:rPr lang="en-US" dirty="0"/>
              <a:t>Karl, Rocket Scientist &amp; Data Analyst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56319DF-036A-473B-95D3-C5F6FF849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9" y="2019301"/>
            <a:ext cx="5453270" cy="4116066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Past work and collaborations: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Cloud 9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NASA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Wells Fargo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Mozilla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Lockheed Martin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Air Force Research Lab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Siemens, GSK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Experience in everything from AI/ML to jet engine design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b="1" i="1" dirty="0"/>
              <a:t>“Solve difficult problems with novel methods, by any means necessary”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BADA18-8F0E-4249-A144-6CB8259BA6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3</a:t>
            </a:fld>
            <a:endParaRPr lang="en-US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68EA1E3-151A-4D52-B14A-7488C3C90935}"/>
              </a:ext>
            </a:extLst>
          </p:cNvPr>
          <p:cNvGrpSpPr/>
          <p:nvPr/>
        </p:nvGrpSpPr>
        <p:grpSpPr>
          <a:xfrm>
            <a:off x="3111232" y="4267268"/>
            <a:ext cx="2025818" cy="397435"/>
            <a:chOff x="3070272" y="4528463"/>
            <a:chExt cx="2025818" cy="397435"/>
          </a:xfrm>
        </p:grpSpPr>
        <p:pic>
          <p:nvPicPr>
            <p:cNvPr id="24" name="Picture 23" descr="Icon&#10;&#10;Description automatically generated">
              <a:extLst>
                <a:ext uri="{FF2B5EF4-FFF2-40B4-BE49-F238E27FC236}">
                  <a16:creationId xmlns:a16="http://schemas.microsoft.com/office/drawing/2014/main" id="{F7B34DCD-CD9B-45D7-9B25-DBE17831FF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70272" y="4528463"/>
              <a:ext cx="397435" cy="397435"/>
            </a:xfrm>
            <a:prstGeom prst="rect">
              <a:avLst/>
            </a:prstGeom>
          </p:spPr>
        </p:pic>
        <p:sp>
          <p:nvSpPr>
            <p:cNvPr id="27" name="Content Placeholder 8">
              <a:extLst>
                <a:ext uri="{FF2B5EF4-FFF2-40B4-BE49-F238E27FC236}">
                  <a16:creationId xmlns:a16="http://schemas.microsoft.com/office/drawing/2014/main" id="{FAA99AAE-6DE2-4BB8-8F33-93F0BECF0B71}"/>
                </a:ext>
              </a:extLst>
            </p:cNvPr>
            <p:cNvSpPr txBox="1">
              <a:spLocks/>
            </p:cNvSpPr>
            <p:nvPr/>
          </p:nvSpPr>
          <p:spPr>
            <a:xfrm>
              <a:off x="3423785" y="4565341"/>
              <a:ext cx="1672305" cy="32450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15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1400" dirty="0">
                  <a:cs typeface="Biome Light" panose="020B0303030204020804" pitchFamily="34" charset="0"/>
                </a:rPr>
                <a:t>@LoL-Genius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5F026EF2-9050-435B-9734-0FC5711BEEE6}"/>
              </a:ext>
            </a:extLst>
          </p:cNvPr>
          <p:cNvGrpSpPr/>
          <p:nvPr/>
        </p:nvGrpSpPr>
        <p:grpSpPr>
          <a:xfrm>
            <a:off x="1187346" y="4692600"/>
            <a:ext cx="3288693" cy="397435"/>
            <a:chOff x="1573765" y="3114640"/>
            <a:chExt cx="3288693" cy="397435"/>
          </a:xfrm>
        </p:grpSpPr>
        <p:pic>
          <p:nvPicPr>
            <p:cNvPr id="34" name="Graphic 33" descr="Envelope outline">
              <a:extLst>
                <a:ext uri="{FF2B5EF4-FFF2-40B4-BE49-F238E27FC236}">
                  <a16:creationId xmlns:a16="http://schemas.microsoft.com/office/drawing/2014/main" id="{99C56B6C-7663-46E4-8CC0-414CC00B3F1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573765" y="3114640"/>
              <a:ext cx="397435" cy="397435"/>
            </a:xfrm>
            <a:prstGeom prst="rect">
              <a:avLst/>
            </a:prstGeom>
          </p:spPr>
        </p:pic>
        <p:sp>
          <p:nvSpPr>
            <p:cNvPr id="35" name="Content Placeholder 8">
              <a:extLst>
                <a:ext uri="{FF2B5EF4-FFF2-40B4-BE49-F238E27FC236}">
                  <a16:creationId xmlns:a16="http://schemas.microsoft.com/office/drawing/2014/main" id="{45943775-0AB4-4C3D-8A0B-8D0480BD33ED}"/>
                </a:ext>
              </a:extLst>
            </p:cNvPr>
            <p:cNvSpPr txBox="1">
              <a:spLocks/>
            </p:cNvSpPr>
            <p:nvPr/>
          </p:nvSpPr>
          <p:spPr>
            <a:xfrm>
              <a:off x="1900177" y="3151107"/>
              <a:ext cx="2962281" cy="324502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15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1400" dirty="0">
                  <a:cs typeface="Biome Light" panose="020B0303030204020804" pitchFamily="34" charset="0"/>
                </a:rPr>
                <a:t>417devops@gmail.com</a:t>
              </a:r>
              <a:endParaRPr lang="en-US" sz="1400" dirty="0"/>
            </a:p>
          </p:txBody>
        </p:sp>
      </p:grpSp>
      <p:pic>
        <p:nvPicPr>
          <p:cNvPr id="14" name="Picture 13" descr="Logo, company name&#10;&#10;Description automatically generated">
            <a:extLst>
              <a:ext uri="{FF2B5EF4-FFF2-40B4-BE49-F238E27FC236}">
                <a16:creationId xmlns:a16="http://schemas.microsoft.com/office/drawing/2014/main" id="{0454E4EF-8131-4933-B482-9ABCA845B41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363" t="10037" r="71292" b="12481"/>
          <a:stretch/>
        </p:blipFill>
        <p:spPr>
          <a:xfrm>
            <a:off x="1187347" y="4267680"/>
            <a:ext cx="397435" cy="397435"/>
          </a:xfrm>
          <a:prstGeom prst="rect">
            <a:avLst/>
          </a:prstGeom>
        </p:spPr>
      </p:pic>
      <p:sp>
        <p:nvSpPr>
          <p:cNvPr id="15" name="Content Placeholder 8">
            <a:extLst>
              <a:ext uri="{FF2B5EF4-FFF2-40B4-BE49-F238E27FC236}">
                <a16:creationId xmlns:a16="http://schemas.microsoft.com/office/drawing/2014/main" id="{656607C3-1878-4AF9-B577-0753142C32CC}"/>
              </a:ext>
            </a:extLst>
          </p:cNvPr>
          <p:cNvSpPr txBox="1">
            <a:spLocks/>
          </p:cNvSpPr>
          <p:nvPr/>
        </p:nvSpPr>
        <p:spPr>
          <a:xfrm>
            <a:off x="1531514" y="4304146"/>
            <a:ext cx="1471275" cy="3245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1400" dirty="0">
                <a:cs typeface="Biome Light" panose="020B0303030204020804" pitchFamily="34" charset="0"/>
              </a:rPr>
              <a:t>RebirthNA#2359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5600479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2" name="Group 18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26" name="Isosceles Triangle 19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Isosceles Triangle 24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E8F865-D688-4C45-8317-00B265E37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05333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C2E478F-E849-4A8C-AF1F-CBCC78A7CBFA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sp>
        <p:nvSpPr>
          <p:cNvPr id="15" name="Title 3">
            <a:extLst>
              <a:ext uri="{FF2B5EF4-FFF2-40B4-BE49-F238E27FC236}">
                <a16:creationId xmlns:a16="http://schemas.microsoft.com/office/drawing/2014/main" id="{4BA8418F-8203-42D4-9392-B2EBC59DF999}"/>
              </a:ext>
            </a:extLst>
          </p:cNvPr>
          <p:cNvSpPr txBox="1">
            <a:spLocks/>
          </p:cNvSpPr>
          <p:nvPr/>
        </p:nvSpPr>
        <p:spPr>
          <a:xfrm>
            <a:off x="546307" y="137828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Bootcamp syllabus</a:t>
            </a:r>
            <a:endParaRPr lang="en-US" sz="4800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ED1731EA-9D9B-430B-BEC4-5699A810607F}"/>
              </a:ext>
            </a:extLst>
          </p:cNvPr>
          <p:cNvSpPr txBox="1">
            <a:spLocks/>
          </p:cNvSpPr>
          <p:nvPr/>
        </p:nvSpPr>
        <p:spPr>
          <a:xfrm>
            <a:off x="377632" y="1085291"/>
            <a:ext cx="6688994" cy="5450165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Basics (Python, GitHub, Notepad++)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Resources to get started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Setting up an environment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Downloading GitHub repos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JSON explanation &amp; Notepad++ example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read csv file, convert to data frame, create graphs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Riot API introduction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What is an API?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Getting access &amp; Registering your App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What end points are there/what data is available?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Explanation of </a:t>
            </a:r>
            <a:r>
              <a:rPr lang="en-US" dirty="0" err="1"/>
              <a:t>puuid</a:t>
            </a:r>
            <a:r>
              <a:rPr lang="en-US" dirty="0"/>
              <a:t>/account name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make an API call on the website &amp; download the data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Automating API interactions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Introduction to libraries (Cassiopeia, Riot Watcher)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Getting help (documentation, Discord)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automate an API call using a library 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Single Endpoint Data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Use case explanation (e.g., in-depth match analysis, leaderboards)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Code example- getting challenger leaderboard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request last 25 games for an account and determine the most common champion(s)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Large Scale Data Collection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Use case explanation (e.g., match history of top 50 players)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Setting up a process pipeline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Comparing 1 file approach vs. functions across files approach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determine number of roles (TOP, MID, </a:t>
            </a:r>
            <a:r>
              <a:rPr lang="en-US" i="1" dirty="0" err="1"/>
              <a:t>etc</a:t>
            </a:r>
            <a:r>
              <a:rPr lang="en-US" i="1" dirty="0"/>
              <a:t>) on the challenger ladder using the last 5 games</a:t>
            </a:r>
            <a:endParaRPr lang="en-US" sz="1600" b="1" i="1" dirty="0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2E23F871-3699-4F32-A39A-E0F28CDBFC95}"/>
              </a:ext>
            </a:extLst>
          </p:cNvPr>
          <p:cNvSpPr/>
          <p:nvPr/>
        </p:nvSpPr>
        <p:spPr>
          <a:xfrm rot="5400000">
            <a:off x="7354363" y="3439273"/>
            <a:ext cx="3286125" cy="1419225"/>
          </a:xfrm>
          <a:prstGeom prst="rightArrow">
            <a:avLst/>
          </a:prstGeom>
          <a:gradFill flip="none" rotWithShape="1">
            <a:gsLst>
              <a:gs pos="0">
                <a:srgbClr val="00B050">
                  <a:tint val="66000"/>
                  <a:satMod val="160000"/>
                </a:srgbClr>
              </a:gs>
              <a:gs pos="50000">
                <a:srgbClr val="00B050">
                  <a:tint val="44500"/>
                  <a:satMod val="160000"/>
                </a:srgbClr>
              </a:gs>
              <a:gs pos="100000">
                <a:srgbClr val="00B050">
                  <a:tint val="23500"/>
                  <a:satMod val="160000"/>
                </a:srgbClr>
              </a:gs>
            </a:gsLst>
            <a:lin ang="10800000" scaled="1"/>
            <a:tileRect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A0644D4B-765C-4B37-9AC1-F397D272CB02}"/>
              </a:ext>
            </a:extLst>
          </p:cNvPr>
          <p:cNvSpPr txBox="1">
            <a:spLocks/>
          </p:cNvSpPr>
          <p:nvPr/>
        </p:nvSpPr>
        <p:spPr>
          <a:xfrm>
            <a:off x="6897768" y="1586713"/>
            <a:ext cx="4199317" cy="91911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spc="300" dirty="0"/>
              <a:t>5 Modules </a:t>
            </a:r>
            <a:r>
              <a:rPr lang="en-US" spc="300" dirty="0"/>
              <a:t>covering core topics</a:t>
            </a:r>
            <a:br>
              <a:rPr lang="en-US" spc="300" dirty="0"/>
            </a:br>
            <a:r>
              <a:rPr lang="en-US" b="1" spc="300" dirty="0"/>
              <a:t>Project</a:t>
            </a:r>
            <a:r>
              <a:rPr lang="en-US" spc="300" dirty="0"/>
              <a:t> at the end of each </a:t>
            </a:r>
          </a:p>
        </p:txBody>
      </p:sp>
    </p:spTree>
    <p:extLst>
      <p:ext uri="{BB962C8B-B14F-4D97-AF65-F5344CB8AC3E}">
        <p14:creationId xmlns:p14="http://schemas.microsoft.com/office/powerpoint/2010/main" val="40949642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2">
            <a:extLst>
              <a:ext uri="{FF2B5EF4-FFF2-40B4-BE49-F238E27FC236}">
                <a16:creationId xmlns:a16="http://schemas.microsoft.com/office/drawing/2014/main" id="{93863800-85E5-44A7-96E9-521CE8826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080" y="219741"/>
            <a:ext cx="5277333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4400" spc="300" dirty="0"/>
              <a:t>Resources</a:t>
            </a:r>
          </a:p>
        </p:txBody>
      </p:sp>
      <p:sp>
        <p:nvSpPr>
          <p:cNvPr id="17" name="Content Placeholder 4">
            <a:extLst>
              <a:ext uri="{FF2B5EF4-FFF2-40B4-BE49-F238E27FC236}">
                <a16:creationId xmlns:a16="http://schemas.microsoft.com/office/drawing/2014/main" id="{E9551BB8-4060-4A0C-8AA0-7B65E771FBDA}"/>
              </a:ext>
            </a:extLst>
          </p:cNvPr>
          <p:cNvSpPr txBox="1">
            <a:spLocks/>
          </p:cNvSpPr>
          <p:nvPr/>
        </p:nvSpPr>
        <p:spPr>
          <a:xfrm>
            <a:off x="422342" y="1545304"/>
            <a:ext cx="5029103" cy="50064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>
              <a:lnSpc>
                <a:spcPct val="90000"/>
              </a:lnSpc>
            </a:pPr>
            <a:r>
              <a:rPr lang="en-US" sz="1800" b="1" dirty="0"/>
              <a:t>Slides and code on GitHub</a:t>
            </a:r>
          </a:p>
          <a:p>
            <a:pPr marL="457200" lvl="1">
              <a:lnSpc>
                <a:spcPct val="90000"/>
              </a:lnSpc>
            </a:pPr>
            <a:r>
              <a:rPr lang="en-US" sz="1600" dirty="0">
                <a:solidFill>
                  <a:schemeClr val="accent5">
                    <a:lumMod val="10000"/>
                    <a:lumOff val="9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https://github.com/417-devops/RiotAPI_course</a:t>
            </a:r>
            <a:endParaRPr lang="en-US" sz="1600" dirty="0">
              <a:solidFill>
                <a:schemeClr val="accent5">
                  <a:lumMod val="10000"/>
                  <a:lumOff val="90000"/>
                </a:schemeClr>
              </a:solidFill>
            </a:endParaRPr>
          </a:p>
          <a:p>
            <a:pPr marL="0">
              <a:lnSpc>
                <a:spcPct val="90000"/>
              </a:lnSpc>
            </a:pPr>
            <a:endParaRPr lang="en-US" sz="1800" b="1" dirty="0"/>
          </a:p>
          <a:p>
            <a:pPr marL="0">
              <a:lnSpc>
                <a:spcPct val="90000"/>
              </a:lnSpc>
            </a:pPr>
            <a:r>
              <a:rPr lang="en-US" sz="1800" b="1" dirty="0"/>
              <a:t>Project Solutions on YouTube</a:t>
            </a:r>
          </a:p>
          <a:p>
            <a:pPr marL="457200" lvl="1">
              <a:lnSpc>
                <a:spcPct val="90000"/>
              </a:lnSpc>
            </a:pPr>
            <a:r>
              <a:rPr lang="en-US" sz="1600" dirty="0">
                <a:solidFill>
                  <a:schemeClr val="accent5">
                    <a:lumMod val="10000"/>
                    <a:lumOff val="9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https://www.youtube.com/playlist?list=PL-ytr5d8yHD6-PuDkCCULIcqV63ucZT5v</a:t>
            </a:r>
            <a:endParaRPr lang="en-US" sz="1600" dirty="0">
              <a:solidFill>
                <a:schemeClr val="accent5">
                  <a:lumMod val="10000"/>
                  <a:lumOff val="90000"/>
                </a:schemeClr>
              </a:solidFill>
            </a:endParaRPr>
          </a:p>
          <a:p>
            <a:pPr marL="457200" lvl="1">
              <a:lnSpc>
                <a:spcPct val="90000"/>
              </a:lnSpc>
            </a:pPr>
            <a:endParaRPr lang="en-US" sz="1800" b="1" dirty="0"/>
          </a:p>
          <a:p>
            <a:pPr marL="0">
              <a:lnSpc>
                <a:spcPct val="90000"/>
              </a:lnSpc>
            </a:pPr>
            <a:r>
              <a:rPr lang="en-US" sz="1800" b="1" dirty="0"/>
              <a:t>Riot Games Developer discord server:</a:t>
            </a:r>
          </a:p>
          <a:p>
            <a:pPr marL="457200" lvl="1">
              <a:lnSpc>
                <a:spcPct val="90000"/>
              </a:lnSpc>
            </a:pPr>
            <a:r>
              <a:rPr lang="en-US" sz="1600" dirty="0">
                <a:solidFill>
                  <a:schemeClr val="accent5">
                    <a:lumMod val="10000"/>
                    <a:lumOff val="9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https://discord.gg/riotgamesdevrel</a:t>
            </a:r>
            <a:endParaRPr lang="en-US" sz="1600" dirty="0">
              <a:solidFill>
                <a:schemeClr val="accent5">
                  <a:lumMod val="10000"/>
                  <a:lumOff val="90000"/>
                </a:schemeClr>
              </a:solidFill>
            </a:endParaRPr>
          </a:p>
          <a:p>
            <a:pPr marL="228600" lvl="1" indent="0">
              <a:lnSpc>
                <a:spcPct val="90000"/>
              </a:lnSpc>
              <a:buNone/>
            </a:pPr>
            <a:endParaRPr lang="en-US" sz="1600" dirty="0">
              <a:solidFill>
                <a:schemeClr val="accent5">
                  <a:lumMod val="10000"/>
                  <a:lumOff val="90000"/>
                </a:schemeClr>
              </a:solidFill>
            </a:endParaRPr>
          </a:p>
          <a:p>
            <a:pPr marL="0">
              <a:lnSpc>
                <a:spcPct val="90000"/>
              </a:lnSpc>
            </a:pPr>
            <a:r>
              <a:rPr lang="en-US" sz="1800" b="1" dirty="0"/>
              <a:t>Python Riot API Libraries:</a:t>
            </a:r>
          </a:p>
          <a:p>
            <a:pPr lvl="1">
              <a:lnSpc>
                <a:spcPct val="90000"/>
              </a:lnSpc>
            </a:pPr>
            <a:r>
              <a:rPr lang="en-US" sz="1500" dirty="0">
                <a:solidFill>
                  <a:schemeClr val="accent5">
                    <a:lumMod val="10000"/>
                    <a:lumOff val="90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https://github.com/pseudonym117/Riot-Watcher</a:t>
            </a:r>
            <a:endParaRPr lang="en-US" sz="1500" dirty="0">
              <a:solidFill>
                <a:schemeClr val="accent5">
                  <a:lumMod val="10000"/>
                  <a:lumOff val="90000"/>
                </a:schemeClr>
              </a:solidFill>
            </a:endParaRPr>
          </a:p>
          <a:p>
            <a:pPr lvl="1">
              <a:lnSpc>
                <a:spcPct val="90000"/>
              </a:lnSpc>
            </a:pPr>
            <a:r>
              <a:rPr lang="en-US" sz="1500" dirty="0">
                <a:solidFill>
                  <a:schemeClr val="accent5">
                    <a:lumMod val="10000"/>
                    <a:lumOff val="90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https://github.com/meraki-analytics/cassiopeia</a:t>
            </a:r>
            <a:endParaRPr lang="en-US" sz="1500" dirty="0">
              <a:solidFill>
                <a:schemeClr val="accent5">
                  <a:lumMod val="10000"/>
                  <a:lumOff val="90000"/>
                </a:schemeClr>
              </a:solidFill>
            </a:endParaRPr>
          </a:p>
          <a:p>
            <a:pPr lvl="1">
              <a:lnSpc>
                <a:spcPct val="90000"/>
              </a:lnSpc>
            </a:pPr>
            <a:endParaRPr lang="en-US" sz="2000" dirty="0">
              <a:solidFill>
                <a:schemeClr val="accent5">
                  <a:lumMod val="50000"/>
                  <a:lumOff val="50000"/>
                </a:schemeClr>
              </a:solidFill>
            </a:endParaRPr>
          </a:p>
          <a:p>
            <a:pPr marL="0">
              <a:lnSpc>
                <a:spcPct val="90000"/>
              </a:lnSpc>
            </a:pPr>
            <a:endParaRPr lang="en-US" sz="1800" dirty="0"/>
          </a:p>
          <a:p>
            <a:pPr marL="0">
              <a:lnSpc>
                <a:spcPct val="90000"/>
              </a:lnSpc>
            </a:pPr>
            <a:endParaRPr lang="en-US" sz="1800" dirty="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C99A8FB7-A79B-4BC9-9D56-B79587F6AA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05005" y="2650637"/>
            <a:ext cx="3118104" cy="311810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B6114379-CEF2-4927-BEAC-763037C09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9597" y="2815229"/>
            <a:ext cx="2788920" cy="278892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B23893E2-3349-46D7-A7AA-B9E447957F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96859" y="0"/>
            <a:ext cx="4198060" cy="3650200"/>
          </a:xfrm>
          <a:custGeom>
            <a:avLst/>
            <a:gdLst>
              <a:gd name="connsiteX0" fmla="*/ 262846 w 4198060"/>
              <a:gd name="connsiteY0" fmla="*/ 0 h 3650200"/>
              <a:gd name="connsiteX1" fmla="*/ 4198060 w 4198060"/>
              <a:gd name="connsiteY1" fmla="*/ 0 h 3650200"/>
              <a:gd name="connsiteX2" fmla="*/ 4198060 w 4198060"/>
              <a:gd name="connsiteY2" fmla="*/ 3021648 h 3650200"/>
              <a:gd name="connsiteX3" fmla="*/ 4142653 w 4198060"/>
              <a:gd name="connsiteY3" fmla="*/ 3072005 h 3650200"/>
              <a:gd name="connsiteX4" fmla="*/ 2532040 w 4198060"/>
              <a:gd name="connsiteY4" fmla="*/ 3650200 h 3650200"/>
              <a:gd name="connsiteX5" fmla="*/ 0 w 4198060"/>
              <a:gd name="connsiteY5" fmla="*/ 1118160 h 3650200"/>
              <a:gd name="connsiteX6" fmla="*/ 198981 w 4198060"/>
              <a:gd name="connsiteY6" fmla="*/ 132576 h 365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98060" h="3650200">
                <a:moveTo>
                  <a:pt x="262846" y="0"/>
                </a:moveTo>
                <a:lnTo>
                  <a:pt x="4198060" y="0"/>
                </a:lnTo>
                <a:lnTo>
                  <a:pt x="4198060" y="3021648"/>
                </a:lnTo>
                <a:lnTo>
                  <a:pt x="4142653" y="3072005"/>
                </a:lnTo>
                <a:cubicBezTo>
                  <a:pt x="3704967" y="3433216"/>
                  <a:pt x="3143843" y="3650200"/>
                  <a:pt x="2532040" y="3650200"/>
                </a:cubicBezTo>
                <a:cubicBezTo>
                  <a:pt x="1133633" y="3650200"/>
                  <a:pt x="0" y="2516567"/>
                  <a:pt x="0" y="1118160"/>
                </a:cubicBezTo>
                <a:cubicBezTo>
                  <a:pt x="0" y="768558"/>
                  <a:pt x="70852" y="435505"/>
                  <a:pt x="198981" y="132576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14C23C8-0D86-4D9E-A9C7-76291675C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60603" y="1"/>
            <a:ext cx="4034316" cy="3486455"/>
          </a:xfrm>
          <a:custGeom>
            <a:avLst/>
            <a:gdLst>
              <a:gd name="connsiteX0" fmla="*/ 280681 w 4034316"/>
              <a:gd name="connsiteY0" fmla="*/ 0 h 3486455"/>
              <a:gd name="connsiteX1" fmla="*/ 4034316 w 4034316"/>
              <a:gd name="connsiteY1" fmla="*/ 0 h 3486455"/>
              <a:gd name="connsiteX2" fmla="*/ 4034316 w 4034316"/>
              <a:gd name="connsiteY2" fmla="*/ 2800630 h 3486455"/>
              <a:gd name="connsiteX3" fmla="*/ 3874752 w 4034316"/>
              <a:gd name="connsiteY3" fmla="*/ 2945652 h 3486455"/>
              <a:gd name="connsiteX4" fmla="*/ 2368296 w 4034316"/>
              <a:gd name="connsiteY4" fmla="*/ 3486455 h 3486455"/>
              <a:gd name="connsiteX5" fmla="*/ 0 w 4034316"/>
              <a:gd name="connsiteY5" fmla="*/ 1118159 h 3486455"/>
              <a:gd name="connsiteX6" fmla="*/ 186113 w 4034316"/>
              <a:gd name="connsiteY6" fmla="*/ 196311 h 3486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34316" h="3486455">
                <a:moveTo>
                  <a:pt x="280681" y="0"/>
                </a:moveTo>
                <a:lnTo>
                  <a:pt x="4034316" y="0"/>
                </a:lnTo>
                <a:lnTo>
                  <a:pt x="4034316" y="2800630"/>
                </a:lnTo>
                <a:lnTo>
                  <a:pt x="3874752" y="2945652"/>
                </a:lnTo>
                <a:cubicBezTo>
                  <a:pt x="3465371" y="3283503"/>
                  <a:pt x="2940535" y="3486455"/>
                  <a:pt x="2368296" y="3486455"/>
                </a:cubicBezTo>
                <a:cubicBezTo>
                  <a:pt x="1060322" y="3486455"/>
                  <a:pt x="0" y="2426133"/>
                  <a:pt x="0" y="1118159"/>
                </a:cubicBezTo>
                <a:cubicBezTo>
                  <a:pt x="0" y="791166"/>
                  <a:pt x="66270" y="479650"/>
                  <a:pt x="186113" y="19631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0" name="Picture 19" descr="Icon&#10;&#10;Description automatically generated">
            <a:extLst>
              <a:ext uri="{FF2B5EF4-FFF2-40B4-BE49-F238E27FC236}">
                <a16:creationId xmlns:a16="http://schemas.microsoft.com/office/drawing/2014/main" id="{2574C256-B045-4816-B40D-D50B3305790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33025"/>
          <a:stretch/>
        </p:blipFill>
        <p:spPr>
          <a:xfrm>
            <a:off x="8850774" y="558661"/>
            <a:ext cx="3028386" cy="1830505"/>
          </a:xfrm>
          <a:prstGeom prst="rect">
            <a:avLst/>
          </a:prstGeom>
        </p:spPr>
      </p:pic>
      <p:pic>
        <p:nvPicPr>
          <p:cNvPr id="9" name="Picture 8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1D602F96-6D98-4667-9DE1-1F60A6F9380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69366" y="3385790"/>
            <a:ext cx="1741359" cy="1741359"/>
          </a:xfrm>
          <a:prstGeom prst="rect">
            <a:avLst/>
          </a:prstGeom>
        </p:spPr>
      </p:pic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2B7592FE-10D1-4664-B623-353F47C8D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88132" y="4032250"/>
            <a:ext cx="3303868" cy="2825750"/>
          </a:xfrm>
          <a:custGeom>
            <a:avLst/>
            <a:gdLst>
              <a:gd name="connsiteX0" fmla="*/ 1888600 w 3303868"/>
              <a:gd name="connsiteY0" fmla="*/ 0 h 2825750"/>
              <a:gd name="connsiteX1" fmla="*/ 3224042 w 3303868"/>
              <a:gd name="connsiteY1" fmla="*/ 553158 h 2825750"/>
              <a:gd name="connsiteX2" fmla="*/ 3303868 w 3303868"/>
              <a:gd name="connsiteY2" fmla="*/ 640989 h 2825750"/>
              <a:gd name="connsiteX3" fmla="*/ 3303868 w 3303868"/>
              <a:gd name="connsiteY3" fmla="*/ 2825750 h 2825750"/>
              <a:gd name="connsiteX4" fmla="*/ 250380 w 3303868"/>
              <a:gd name="connsiteY4" fmla="*/ 2825750 h 2825750"/>
              <a:gd name="connsiteX5" fmla="*/ 227944 w 3303868"/>
              <a:gd name="connsiteY5" fmla="*/ 2788819 h 2825750"/>
              <a:gd name="connsiteX6" fmla="*/ 0 w 3303868"/>
              <a:gd name="connsiteY6" fmla="*/ 1888600 h 2825750"/>
              <a:gd name="connsiteX7" fmla="*/ 1888600 w 3303868"/>
              <a:gd name="connsiteY7" fmla="*/ 0 h 2825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03868" h="2825750">
                <a:moveTo>
                  <a:pt x="1888600" y="0"/>
                </a:moveTo>
                <a:cubicBezTo>
                  <a:pt x="2410123" y="0"/>
                  <a:pt x="2882273" y="211389"/>
                  <a:pt x="3224042" y="553158"/>
                </a:cubicBezTo>
                <a:lnTo>
                  <a:pt x="3303868" y="640989"/>
                </a:lnTo>
                <a:lnTo>
                  <a:pt x="3303868" y="2825750"/>
                </a:lnTo>
                <a:lnTo>
                  <a:pt x="250380" y="2825750"/>
                </a:lnTo>
                <a:lnTo>
                  <a:pt x="227944" y="2788819"/>
                </a:lnTo>
                <a:cubicBezTo>
                  <a:pt x="82574" y="2521217"/>
                  <a:pt x="0" y="2214552"/>
                  <a:pt x="0" y="1888600"/>
                </a:cubicBezTo>
                <a:cubicBezTo>
                  <a:pt x="0" y="845555"/>
                  <a:pt x="845555" y="0"/>
                  <a:pt x="188860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32248578-C6EF-47FB-8B88-AD65C27452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53088" y="4197206"/>
            <a:ext cx="3138912" cy="2660795"/>
          </a:xfrm>
          <a:custGeom>
            <a:avLst/>
            <a:gdLst>
              <a:gd name="connsiteX0" fmla="*/ 1723644 w 3138912"/>
              <a:gd name="connsiteY0" fmla="*/ 0 h 2660795"/>
              <a:gd name="connsiteX1" fmla="*/ 3053691 w 3138912"/>
              <a:gd name="connsiteY1" fmla="*/ 627247 h 2660795"/>
              <a:gd name="connsiteX2" fmla="*/ 3138912 w 3138912"/>
              <a:gd name="connsiteY2" fmla="*/ 741211 h 2660795"/>
              <a:gd name="connsiteX3" fmla="*/ 3138912 w 3138912"/>
              <a:gd name="connsiteY3" fmla="*/ 2660795 h 2660795"/>
              <a:gd name="connsiteX4" fmla="*/ 278239 w 3138912"/>
              <a:gd name="connsiteY4" fmla="*/ 2660795 h 2660795"/>
              <a:gd name="connsiteX5" fmla="*/ 208035 w 3138912"/>
              <a:gd name="connsiteY5" fmla="*/ 2545235 h 2660795"/>
              <a:gd name="connsiteX6" fmla="*/ 0 w 3138912"/>
              <a:gd name="connsiteY6" fmla="*/ 1723644 h 2660795"/>
              <a:gd name="connsiteX7" fmla="*/ 1723644 w 3138912"/>
              <a:gd name="connsiteY7" fmla="*/ 0 h 266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38912" h="2660795">
                <a:moveTo>
                  <a:pt x="1723644" y="0"/>
                </a:moveTo>
                <a:cubicBezTo>
                  <a:pt x="2259111" y="0"/>
                  <a:pt x="2737550" y="244172"/>
                  <a:pt x="3053691" y="627247"/>
                </a:cubicBezTo>
                <a:lnTo>
                  <a:pt x="3138912" y="741211"/>
                </a:lnTo>
                <a:lnTo>
                  <a:pt x="3138912" y="2660795"/>
                </a:lnTo>
                <a:lnTo>
                  <a:pt x="278239" y="2660795"/>
                </a:lnTo>
                <a:lnTo>
                  <a:pt x="208035" y="2545235"/>
                </a:lnTo>
                <a:cubicBezTo>
                  <a:pt x="75362" y="2301006"/>
                  <a:pt x="0" y="2021126"/>
                  <a:pt x="0" y="1723644"/>
                </a:cubicBezTo>
                <a:cubicBezTo>
                  <a:pt x="0" y="771702"/>
                  <a:pt x="771702" y="0"/>
                  <a:pt x="1723644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BD52AA5E-7C4C-477F-8AA5-C4D67FFA8EC3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30409" t="-3024" r="32367" b="34255"/>
          <a:stretch/>
        </p:blipFill>
        <p:spPr>
          <a:xfrm>
            <a:off x="9797986" y="4857750"/>
            <a:ext cx="1975863" cy="1825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8707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C3376-5069-4C7B-BE6B-A3776D1B4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79248A72-A597-48DF-A270-3389F5D209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660945"/>
            <a:ext cx="5669280" cy="1177505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000" spc="300" dirty="0">
                <a:cs typeface="Biome Light" panose="020B0303030204020804" pitchFamily="34" charset="0"/>
              </a:rPr>
              <a:t>Contact me</a:t>
            </a:r>
            <a:endParaRPr kumimoji="0" lang="en-US" sz="2000" b="0" i="0" u="none" strike="noStrike" kern="1200" cap="none" spc="30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Biome Light" panose="020B0303030204020804" pitchFamily="34" charset="0"/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7FA57D11-A25F-4772-8E50-DDB68BE8CB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6</a:t>
            </a:fld>
            <a:endParaRPr lang="en-US" dirty="0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E8B504D6-42FF-46FE-973D-0090C82BA83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20382" r="20382"/>
          <a:stretch/>
        </p:blipFill>
        <p:spPr>
          <a:xfrm>
            <a:off x="0" y="0"/>
            <a:ext cx="5416550" cy="6858000"/>
          </a:xfrm>
          <a:prstGeom prst="rect">
            <a:avLst/>
          </a:prstGeom>
        </p:spPr>
      </p:pic>
      <p:sp>
        <p:nvSpPr>
          <p:cNvPr id="15" name="Content Placeholder 13">
            <a:extLst>
              <a:ext uri="{FF2B5EF4-FFF2-40B4-BE49-F238E27FC236}">
                <a16:creationId xmlns:a16="http://schemas.microsoft.com/office/drawing/2014/main" id="{8508C583-5B5C-4662-BBDE-32233952D294}"/>
              </a:ext>
            </a:extLst>
          </p:cNvPr>
          <p:cNvSpPr txBox="1">
            <a:spLocks/>
          </p:cNvSpPr>
          <p:nvPr/>
        </p:nvSpPr>
        <p:spPr>
          <a:xfrm>
            <a:off x="5987994" y="3304736"/>
            <a:ext cx="5669280" cy="1765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r>
              <a:rPr lang="en-US" spc="300" dirty="0">
                <a:cs typeface="Biome Light" panose="020B0303030204020804" pitchFamily="34" charset="0"/>
              </a:rPr>
              <a:t>It is my hope that this course is easy to understand and follow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endParaRPr lang="en-US" spc="300" dirty="0">
              <a:cs typeface="Biome Light" panose="020B0303030204020804" pitchFamily="34" charset="0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r>
              <a:rPr lang="en-US" spc="300" dirty="0">
                <a:cs typeface="Biome Light" panose="020B0303030204020804" pitchFamily="34" charset="0"/>
              </a:rPr>
              <a:t>Have a question or want additional details? </a:t>
            </a:r>
            <a:br>
              <a:rPr lang="en-US" spc="300" dirty="0">
                <a:cs typeface="Biome Light" panose="020B0303030204020804" pitchFamily="34" charset="0"/>
              </a:rPr>
            </a:br>
            <a:r>
              <a:rPr lang="en-US" spc="300" dirty="0">
                <a:cs typeface="Biome Light" panose="020B0303030204020804" pitchFamily="34" charset="0"/>
              </a:rPr>
              <a:t>Just reach out! </a:t>
            </a:r>
          </a:p>
        </p:txBody>
      </p:sp>
      <p:sp>
        <p:nvSpPr>
          <p:cNvPr id="18" name="Content Placeholder 8">
            <a:extLst>
              <a:ext uri="{FF2B5EF4-FFF2-40B4-BE49-F238E27FC236}">
                <a16:creationId xmlns:a16="http://schemas.microsoft.com/office/drawing/2014/main" id="{ED24098D-8713-4018-B548-2C0B006E65B4}"/>
              </a:ext>
            </a:extLst>
          </p:cNvPr>
          <p:cNvSpPr txBox="1">
            <a:spLocks/>
          </p:cNvSpPr>
          <p:nvPr/>
        </p:nvSpPr>
        <p:spPr>
          <a:xfrm>
            <a:off x="6095999" y="5321123"/>
            <a:ext cx="5453270" cy="677542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b="1" i="1" dirty="0"/>
              <a:t>If you want to know more about my work (</a:t>
            </a:r>
            <a:r>
              <a:rPr lang="en-US" sz="2000" b="1" i="1" dirty="0" err="1"/>
              <a:t>LoL</a:t>
            </a:r>
            <a:r>
              <a:rPr lang="en-US" sz="2000" b="1" i="1" dirty="0"/>
              <a:t> Genius) or have questions about something you’re building, LMK!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2C9DA4-AC09-4043-AD04-0CC89E5D5F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6316" y="2049377"/>
            <a:ext cx="3705742" cy="914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8917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 presentation_Win32_LW_v2.potx" id="{3AEEB70B-72AA-432B-B699-7833EBF4B1FE}" vid="{14A49A59-25D4-4203-BE02-DE6939C7C5F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B7E2D32-4FDD-4266-880C-17595B80143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3D9F223-918A-45AF-9B53-56AB9E5E2182}">
  <ds:schemaRefs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16c05727-aa75-4e4a-9b5f-8a80a1165891"/>
    <ds:schemaRef ds:uri="http://schemas.microsoft.com/office/infopath/2007/PartnerControls"/>
    <ds:schemaRef ds:uri="71af3243-3dd4-4a8d-8c0d-dd76da1f02a5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55BB9993-D5F9-46FA-B2E5-80E3632E98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 presentation</Template>
  <TotalTime>592</TotalTime>
  <Words>481</Words>
  <Application>Microsoft Office PowerPoint</Application>
  <PresentationFormat>Widescreen</PresentationFormat>
  <Paragraphs>77</Paragraphs>
  <Slides>6</Slides>
  <Notes>2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Wingdings</vt:lpstr>
      <vt:lpstr>Office Theme</vt:lpstr>
      <vt:lpstr>Welcome to the Riot API Bootcamp!</vt:lpstr>
      <vt:lpstr>What is the purpose of this course?</vt:lpstr>
      <vt:lpstr>Who am i?</vt:lpstr>
      <vt:lpstr>PowerPoint Presentation</vt:lpstr>
      <vt:lpstr>Resources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LoLGenius</dc:title>
  <dc:creator>compute</dc:creator>
  <cp:lastModifiedBy>compute</cp:lastModifiedBy>
  <cp:revision>49</cp:revision>
  <dcterms:created xsi:type="dcterms:W3CDTF">2020-12-14T19:35:28Z</dcterms:created>
  <dcterms:modified xsi:type="dcterms:W3CDTF">2022-02-17T01:17:56Z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